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16F63-F580-45CF-B5B3-C0F7AC8188AD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B4AB3-5126-4E68-BAF8-60D262CC26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836E-00BF-47F8-9BA7-5521BC2F3268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1171-5FC3-47A8-98FC-225F8AD4B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836E-00BF-47F8-9BA7-5521BC2F3268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1171-5FC3-47A8-98FC-225F8AD4B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836E-00BF-47F8-9BA7-5521BC2F3268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1171-5FC3-47A8-98FC-225F8AD4B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836E-00BF-47F8-9BA7-5521BC2F3268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1171-5FC3-47A8-98FC-225F8AD4B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836E-00BF-47F8-9BA7-5521BC2F3268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1171-5FC3-47A8-98FC-225F8AD4B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836E-00BF-47F8-9BA7-5521BC2F3268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1171-5FC3-47A8-98FC-225F8AD4B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836E-00BF-47F8-9BA7-5521BC2F3268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1171-5FC3-47A8-98FC-225F8AD4B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836E-00BF-47F8-9BA7-5521BC2F3268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1171-5FC3-47A8-98FC-225F8AD4B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836E-00BF-47F8-9BA7-5521BC2F3268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1171-5FC3-47A8-98FC-225F8AD4B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836E-00BF-47F8-9BA7-5521BC2F3268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1171-5FC3-47A8-98FC-225F8AD4B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836E-00BF-47F8-9BA7-5521BC2F3268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1171-5FC3-47A8-98FC-225F8AD4B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B836E-00BF-47F8-9BA7-5521BC2F3268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71171-5FC3-47A8-98FC-225F8AD4B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743200"/>
            <a:ext cx="7772400" cy="147002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7200" dirty="0" smtClean="0"/>
              <a:t>Architecture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648200"/>
            <a:ext cx="6400800" cy="17526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cs typeface="Segoe UI" pitchFamily="34" charset="0"/>
              </a:rPr>
              <a:t>Buildings-Monuments-Structures 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cs typeface="Segoe UI" pitchFamily="34" charset="0"/>
              </a:rPr>
              <a:t>Throughout History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098" name="Picture 2" descr="http://www.history.com/s3static/video-thumbnails/AETN-History_VMS/21/115/History_Engineering_the_Taj_Mahal_42712_reSF_HD_still_624x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1891145" cy="1066800"/>
          </a:xfrm>
          <a:prstGeom prst="rect">
            <a:avLst/>
          </a:prstGeom>
          <a:noFill/>
        </p:spPr>
      </p:pic>
      <p:pic>
        <p:nvPicPr>
          <p:cNvPr id="4100" name="Picture 4" descr="http://static.thousandwonders.net/Empire.State.Building.original.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04800"/>
            <a:ext cx="1270620" cy="2286000"/>
          </a:xfrm>
          <a:prstGeom prst="rect">
            <a:avLst/>
          </a:prstGeom>
          <a:noFill/>
        </p:spPr>
      </p:pic>
      <p:pic>
        <p:nvPicPr>
          <p:cNvPr id="4102" name="Picture 6" descr="http://f.tqn.com/y/architecture/1/W/6/l/1/mem-iwo-143780947-cr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04800"/>
            <a:ext cx="1981200" cy="1151511"/>
          </a:xfrm>
          <a:prstGeom prst="rect">
            <a:avLst/>
          </a:prstGeom>
          <a:noFill/>
        </p:spPr>
      </p:pic>
      <p:pic>
        <p:nvPicPr>
          <p:cNvPr id="4104" name="Picture 8" descr="https://s-media-cache-ak0.pinimg.com/236x/1f/1f/fd/1f1ffdd4ff018c1f5161951e3e5dac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304800"/>
            <a:ext cx="1598141" cy="2286000"/>
          </a:xfrm>
          <a:prstGeom prst="rect">
            <a:avLst/>
          </a:prstGeom>
          <a:noFill/>
        </p:spPr>
      </p:pic>
      <p:pic>
        <p:nvPicPr>
          <p:cNvPr id="4106" name="Picture 10" descr="http://media02.hongkiat.com/awe-inspiring_landmarks/Great-Wall-of-China-photograp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371600"/>
            <a:ext cx="1676400" cy="1219200"/>
          </a:xfrm>
          <a:prstGeom prst="rect">
            <a:avLst/>
          </a:prstGeom>
          <a:noFill/>
        </p:spPr>
      </p:pic>
      <p:pic>
        <p:nvPicPr>
          <p:cNvPr id="4108" name="Picture 12" descr="http://www.pxleyes.com/images/contests/famous%20monuments/fullsize/famous%20monuments_4afffd51d5a78_hir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1295400"/>
            <a:ext cx="1498600" cy="1295400"/>
          </a:xfrm>
          <a:prstGeom prst="rect">
            <a:avLst/>
          </a:prstGeom>
          <a:noFill/>
        </p:spPr>
      </p:pic>
      <p:pic>
        <p:nvPicPr>
          <p:cNvPr id="4110" name="Picture 14" descr="http://www.see-and-do-france.com/images/famous_french_monuments_eiffel_tow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304800"/>
            <a:ext cx="1776640" cy="2286000"/>
          </a:xfrm>
          <a:prstGeom prst="rect">
            <a:avLst/>
          </a:prstGeom>
          <a:noFill/>
        </p:spPr>
      </p:pic>
      <p:pic>
        <p:nvPicPr>
          <p:cNvPr id="4112" name="Picture 16" descr="http://academic.brooklyn.cuny.edu/geology/grocha/monument/images/tajin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21600" y="1524000"/>
            <a:ext cx="1193800" cy="1066800"/>
          </a:xfrm>
          <a:prstGeom prst="rect">
            <a:avLst/>
          </a:prstGeom>
          <a:noFill/>
        </p:spPr>
      </p:pic>
      <p:pic>
        <p:nvPicPr>
          <p:cNvPr id="4114" name="Picture 18" descr="http://dailynewsdig.com/wp-content/uploads/2014/05/25-Most-Famous-Landmarks-From-Around-The-World-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96200" y="3048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41148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Located in: India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took 17 years to </a:t>
            </a:r>
          </a:p>
          <a:p>
            <a:pPr>
              <a:buNone/>
            </a:pPr>
            <a:r>
              <a:rPr lang="en-US" dirty="0" smtClean="0"/>
              <a:t> complete.</a:t>
            </a:r>
          </a:p>
          <a:p>
            <a:r>
              <a:rPr lang="en-US" dirty="0" smtClean="0"/>
              <a:t>More then 1,000</a:t>
            </a:r>
          </a:p>
          <a:p>
            <a:pPr>
              <a:buNone/>
            </a:pPr>
            <a:r>
              <a:rPr lang="en-US" dirty="0" smtClean="0"/>
              <a:t> elephants were employed to transport materials.</a:t>
            </a:r>
          </a:p>
        </p:txBody>
      </p:sp>
      <p:pic>
        <p:nvPicPr>
          <p:cNvPr id="3074" name="Picture 2" descr="http://i.livescience.com/images/i/000/073/728/i02/taj-mahal-india-150202.jpg?14228644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399" y="1295400"/>
            <a:ext cx="4335859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Sydney Opera House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Located in: </a:t>
            </a:r>
          </a:p>
          <a:p>
            <a:pPr>
              <a:buNone/>
            </a:pPr>
            <a:r>
              <a:rPr lang="en-US" dirty="0" smtClean="0"/>
              <a:t>    Australia  </a:t>
            </a:r>
          </a:p>
          <a:p>
            <a:r>
              <a:rPr lang="en-US" dirty="0" smtClean="0"/>
              <a:t>The work to </a:t>
            </a:r>
          </a:p>
          <a:p>
            <a:pPr>
              <a:buNone/>
            </a:pPr>
            <a:r>
              <a:rPr lang="en-US" dirty="0" smtClean="0"/>
              <a:t> build the opera </a:t>
            </a:r>
          </a:p>
          <a:p>
            <a:pPr>
              <a:buNone/>
            </a:pPr>
            <a:r>
              <a:rPr lang="en-US" dirty="0" smtClean="0"/>
              <a:t> house started in</a:t>
            </a:r>
          </a:p>
          <a:p>
            <a:pPr>
              <a:buNone/>
            </a:pPr>
            <a:r>
              <a:rPr lang="en-US" dirty="0" smtClean="0"/>
              <a:t>1959 ended in 1973</a:t>
            </a:r>
          </a:p>
          <a:p>
            <a:r>
              <a:rPr lang="en-US" dirty="0" smtClean="0"/>
              <a:t> The Sydney Opera House has approximately  1,000 rooms.</a:t>
            </a:r>
            <a:endParaRPr lang="en-US" dirty="0"/>
          </a:p>
        </p:txBody>
      </p:sp>
      <p:pic>
        <p:nvPicPr>
          <p:cNvPr id="2050" name="Picture 2" descr="http://www.hbjzds.com/data_images/wallpapers/15/305300-sydney-opera-h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447800"/>
            <a:ext cx="5616178" cy="31575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Leaning Tower of </a:t>
            </a:r>
            <a:r>
              <a:rPr lang="en-US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</a:t>
            </a:r>
            <a:r>
              <a:rPr lang="en-US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isa</a:t>
            </a:r>
            <a:endParaRPr lang="en-US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in: Italy</a:t>
            </a:r>
          </a:p>
          <a:p>
            <a:r>
              <a:rPr lang="en-US" dirty="0" smtClean="0"/>
              <a:t>The tower took about </a:t>
            </a:r>
          </a:p>
          <a:p>
            <a:pPr>
              <a:buNone/>
            </a:pPr>
            <a:r>
              <a:rPr lang="en-US" dirty="0" smtClean="0"/>
              <a:t> 800 years to finish. Mostly </a:t>
            </a:r>
          </a:p>
          <a:p>
            <a:pPr>
              <a:buNone/>
            </a:pPr>
            <a:r>
              <a:rPr lang="en-US" dirty="0" smtClean="0"/>
              <a:t>Because of “leaning </a:t>
            </a:r>
          </a:p>
          <a:p>
            <a:pPr>
              <a:buNone/>
            </a:pPr>
            <a:r>
              <a:rPr lang="en-US" dirty="0" smtClean="0"/>
              <a:t>confusion”.</a:t>
            </a:r>
          </a:p>
          <a:p>
            <a:r>
              <a:rPr lang="en-US" dirty="0" smtClean="0"/>
              <a:t>The tower has 294 steps</a:t>
            </a:r>
          </a:p>
          <a:p>
            <a:pPr>
              <a:buNone/>
            </a:pPr>
            <a:r>
              <a:rPr lang="en-US" dirty="0" smtClean="0"/>
              <a:t> to reach the top.</a:t>
            </a:r>
            <a:endParaRPr lang="en-US" dirty="0"/>
          </a:p>
        </p:txBody>
      </p:sp>
      <p:pic>
        <p:nvPicPr>
          <p:cNvPr id="5" name="Picture 4" descr="Pisa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295400"/>
            <a:ext cx="3733800" cy="497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Juice ITC" pitchFamily="82" charset="0"/>
                <a:cs typeface="Estrangelo Edessa" pitchFamily="66"/>
              </a:rPr>
              <a:t>Taj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Juice ITC" pitchFamily="82" charset="0"/>
                <a:cs typeface="Estrangelo Edessa" pitchFamily="66"/>
              </a:rPr>
              <a:t> </a:t>
            </a: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Juice ITC" pitchFamily="82" charset="0"/>
                <a:cs typeface="Estrangelo Edessa" pitchFamily="66"/>
              </a:rPr>
              <a:t>Mahal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Juice ITC" pitchFamily="82" charset="0"/>
                <a:cs typeface="Estrangelo Edessa" pitchFamily="66"/>
              </a:rPr>
              <a:t>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VS.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gency FB" pitchFamily="34" charset="0"/>
              </a:rPr>
              <a:t>The Sydney Opera House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22860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Juice ITC" pitchFamily="82" charset="0"/>
              </a:rPr>
              <a:t>Taj</a:t>
            </a:r>
            <a:r>
              <a:rPr lang="en-US" sz="3200" dirty="0" smtClean="0">
                <a:latin typeface="Juice ITC" pitchFamily="82" charset="0"/>
              </a:rPr>
              <a:t>   </a:t>
            </a:r>
            <a:r>
              <a:rPr lang="en-US" sz="3200" dirty="0" err="1" smtClean="0">
                <a:latin typeface="Juice ITC" pitchFamily="82" charset="0"/>
              </a:rPr>
              <a:t>Mahal</a:t>
            </a:r>
            <a:endParaRPr lang="en-US" sz="3200" dirty="0">
              <a:latin typeface="Juice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590800"/>
            <a:ext cx="2743200" cy="3886200"/>
          </a:xfrm>
        </p:spPr>
        <p:txBody>
          <a:bodyPr/>
          <a:lstStyle/>
          <a:p>
            <a:r>
              <a:rPr lang="en-US" b="1" dirty="0" smtClean="0">
                <a:latin typeface="Juice ITC" pitchFamily="82" charset="0"/>
              </a:rPr>
              <a:t>Baroque styled</a:t>
            </a:r>
          </a:p>
          <a:p>
            <a:r>
              <a:rPr lang="en-US" b="1" dirty="0" smtClean="0">
                <a:latin typeface="Juice ITC" pitchFamily="82" charset="0"/>
              </a:rPr>
              <a:t>Contains lots of tower like  places </a:t>
            </a:r>
          </a:p>
          <a:p>
            <a:r>
              <a:rPr lang="en-US" b="1" dirty="0" smtClean="0">
                <a:latin typeface="Juice ITC" pitchFamily="82" charset="0"/>
              </a:rPr>
              <a:t>Built in  </a:t>
            </a:r>
            <a:r>
              <a:rPr lang="en-US" b="1" dirty="0" smtClean="0">
                <a:latin typeface="Juice ITC" pitchFamily="82" charset="0"/>
              </a:rPr>
              <a:t>India </a:t>
            </a:r>
          </a:p>
          <a:p>
            <a:r>
              <a:rPr lang="en-US" b="1" dirty="0" smtClean="0">
                <a:latin typeface="Juice ITC" pitchFamily="82" charset="0"/>
              </a:rPr>
              <a:t>Domes </a:t>
            </a:r>
            <a:endParaRPr lang="en-US" b="1" dirty="0" smtClean="0">
              <a:latin typeface="Juice ITC" pitchFamily="82" charset="0"/>
            </a:endParaRPr>
          </a:p>
          <a:p>
            <a:endParaRPr lang="en-US" b="1" dirty="0" smtClean="0">
              <a:latin typeface="Juice ITC" pitchFamily="82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676400"/>
            <a:ext cx="2514600" cy="533399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Agency FB" pitchFamily="34" charset="0"/>
              </a:rPr>
              <a:t>Sydney Opera House</a:t>
            </a:r>
            <a:endParaRPr lang="en-US" sz="2800" b="0" dirty="0">
              <a:latin typeface="Agency FB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590800"/>
            <a:ext cx="2590800" cy="3886199"/>
          </a:xfrm>
        </p:spPr>
        <p:txBody>
          <a:bodyPr/>
          <a:lstStyle/>
          <a:p>
            <a:r>
              <a:rPr lang="en-US" dirty="0" smtClean="0">
                <a:latin typeface="Agency FB" pitchFamily="34" charset="0"/>
              </a:rPr>
              <a:t>Modern styled</a:t>
            </a:r>
          </a:p>
          <a:p>
            <a:r>
              <a:rPr lang="en-US" dirty="0" smtClean="0">
                <a:latin typeface="Agency FB" pitchFamily="34" charset="0"/>
              </a:rPr>
              <a:t>Contains a lot of arched triangle roof pieces</a:t>
            </a:r>
          </a:p>
          <a:p>
            <a:r>
              <a:rPr lang="en-US" dirty="0" smtClean="0">
                <a:latin typeface="Agency FB" pitchFamily="34" charset="0"/>
              </a:rPr>
              <a:t>Located in Australia </a:t>
            </a:r>
            <a:endParaRPr lang="en-US" dirty="0" smtClean="0">
              <a:latin typeface="Agency FB" pitchFamily="34" charset="0"/>
            </a:endParaRPr>
          </a:p>
          <a:p>
            <a:r>
              <a:rPr lang="en-US" dirty="0" smtClean="0">
                <a:latin typeface="Agency FB" pitchFamily="34" charset="0"/>
              </a:rPr>
              <a:t>columns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1676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gency FB" pitchFamily="34" charset="0"/>
              </a:rPr>
              <a:t>Si</a:t>
            </a:r>
            <a:r>
              <a:rPr lang="en-US" sz="3200" b="1" dirty="0" smtClean="0">
                <a:latin typeface="Juice ITC" pitchFamily="82" charset="0"/>
              </a:rPr>
              <a:t>mil</a:t>
            </a:r>
            <a:r>
              <a:rPr lang="en-US" sz="3200" dirty="0" smtClean="0">
                <a:latin typeface="Agency FB" pitchFamily="34" charset="0"/>
              </a:rPr>
              <a:t>ar</a:t>
            </a:r>
            <a:r>
              <a:rPr lang="en-US" sz="3200" b="1" dirty="0" smtClean="0">
                <a:latin typeface="Juice ITC" pitchFamily="82" charset="0"/>
              </a:rPr>
              <a:t>iti</a:t>
            </a:r>
            <a:r>
              <a:rPr lang="en-US" sz="3200" dirty="0" smtClean="0">
                <a:latin typeface="Agency FB" pitchFamily="34" charset="0"/>
              </a:rPr>
              <a:t>es</a:t>
            </a:r>
            <a:endParaRPr lang="en-US" sz="3200" dirty="0">
              <a:latin typeface="Agency FB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25908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Both  are around  a body of water</a:t>
            </a:r>
          </a:p>
          <a:p>
            <a:pPr>
              <a:buFont typeface="Arial" pitchFamily="34" charset="0"/>
              <a:buChar char="•"/>
            </a:pPr>
            <a:endParaRPr lang="en-US" sz="2400" b="1" dirty="0"/>
          </a:p>
        </p:txBody>
      </p:sp>
      <p:pic>
        <p:nvPicPr>
          <p:cNvPr id="1026" name="Picture 2" descr="http://webneel.com/daily/sites/default/files/images/daily/04-2014/6-taj-mahal-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800600"/>
            <a:ext cx="2926080" cy="1828800"/>
          </a:xfrm>
          <a:prstGeom prst="rect">
            <a:avLst/>
          </a:prstGeom>
          <a:noFill/>
        </p:spPr>
      </p:pic>
      <p:pic>
        <p:nvPicPr>
          <p:cNvPr id="1028" name="Picture 4" descr="http://cdn.pcwallart.com/images/sydney-opera-house-section-wallpaper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5029200"/>
            <a:ext cx="3525419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324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b="1" dirty="0" err="1" smtClean="0">
                <a:latin typeface="Juice ITC" pitchFamily="82" charset="0"/>
              </a:rPr>
              <a:t>Taj</a:t>
            </a:r>
            <a:r>
              <a:rPr lang="en-US" sz="4000" b="1" dirty="0" smtClean="0">
                <a:latin typeface="Juice ITC" pitchFamily="82" charset="0"/>
              </a:rPr>
              <a:t> </a:t>
            </a:r>
            <a:r>
              <a:rPr lang="en-US" sz="4000" b="1" dirty="0" err="1" smtClean="0">
                <a:latin typeface="Juice ITC" pitchFamily="82" charset="0"/>
              </a:rPr>
              <a:t>Mahal</a:t>
            </a:r>
            <a:r>
              <a:rPr lang="en-US" sz="4000" b="1" dirty="0" smtClean="0">
                <a:latin typeface="Juice ITC" pitchFamily="82" charset="0"/>
              </a:rPr>
              <a:t> </a:t>
            </a:r>
            <a:r>
              <a:rPr lang="en-US" sz="4000" dirty="0" smtClean="0"/>
              <a:t>VS. </a:t>
            </a:r>
            <a:r>
              <a:rPr lang="en-US" sz="4000" dirty="0" smtClean="0">
                <a:latin typeface="Baskerville Old Face" pitchFamily="18" charset="0"/>
              </a:rPr>
              <a:t>Leaning Tower of Pisa</a:t>
            </a:r>
            <a:endParaRPr lang="en-US" sz="4000" dirty="0">
              <a:latin typeface="Baskerville Old Face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27432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Juice ITC" pitchFamily="82" charset="0"/>
              </a:rPr>
              <a:t>Taj</a:t>
            </a:r>
            <a:r>
              <a:rPr lang="en-US" sz="3200" dirty="0" smtClean="0">
                <a:latin typeface="Juice ITC" pitchFamily="82" charset="0"/>
              </a:rPr>
              <a:t>  </a:t>
            </a:r>
            <a:r>
              <a:rPr lang="en-US" sz="3200" dirty="0" err="1" smtClean="0">
                <a:latin typeface="Juice ITC" pitchFamily="82" charset="0"/>
              </a:rPr>
              <a:t>Mahal</a:t>
            </a:r>
            <a:endParaRPr lang="en-US" sz="3200" dirty="0">
              <a:latin typeface="Juice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3600" y="1447800"/>
            <a:ext cx="2822575" cy="8382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200" b="0" dirty="0" smtClean="0">
                <a:latin typeface="Baskerville Old Face" pitchFamily="18" charset="0"/>
              </a:rPr>
              <a:t>Leaning Tower of Pisa</a:t>
            </a:r>
            <a:endParaRPr lang="en-US" sz="3200" b="0" dirty="0">
              <a:latin typeface="Baskerville Old Fac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3600" y="2174874"/>
            <a:ext cx="2743200" cy="4302125"/>
          </a:xfrm>
        </p:spPr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Romanesque styled</a:t>
            </a:r>
          </a:p>
          <a:p>
            <a:r>
              <a:rPr lang="en-US" dirty="0" smtClean="0">
                <a:latin typeface="Baskerville Old Face" pitchFamily="18" charset="0"/>
              </a:rPr>
              <a:t>Built in </a:t>
            </a:r>
            <a:r>
              <a:rPr lang="en-US" dirty="0" smtClean="0">
                <a:latin typeface="Baskerville Old Face" pitchFamily="18" charset="0"/>
              </a:rPr>
              <a:t>Italy</a:t>
            </a:r>
          </a:p>
          <a:p>
            <a:r>
              <a:rPr lang="en-US" dirty="0" smtClean="0">
                <a:latin typeface="Baskerville Old Face" pitchFamily="18" charset="0"/>
              </a:rPr>
              <a:t>So many columns 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1524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Similarities</a:t>
            </a:r>
            <a:endParaRPr lang="en-US" sz="3200" dirty="0"/>
          </a:p>
        </p:txBody>
      </p:sp>
      <p:pic>
        <p:nvPicPr>
          <p:cNvPr id="1027" name="Picture 3" descr="C:\Documents and Settings\student\Local Settings\Temporary Internet Files\Content.IE5\5APD2Q70\510px-Leaning_Tower_of_Pisa_%281%2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114800"/>
            <a:ext cx="1990726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2286000" cy="4454525"/>
          </a:xfrm>
        </p:spPr>
        <p:txBody>
          <a:bodyPr/>
          <a:lstStyle/>
          <a:p>
            <a:r>
              <a:rPr lang="en-US" b="1" dirty="0" smtClean="0">
                <a:latin typeface="Juice ITC" pitchFamily="82" charset="0"/>
              </a:rPr>
              <a:t>Baroque styled</a:t>
            </a:r>
          </a:p>
          <a:p>
            <a:r>
              <a:rPr lang="en-US" b="1" dirty="0" smtClean="0">
                <a:latin typeface="Juice ITC" pitchFamily="82" charset="0"/>
              </a:rPr>
              <a:t>Built in </a:t>
            </a:r>
            <a:r>
              <a:rPr lang="en-US" b="1" dirty="0" smtClean="0">
                <a:latin typeface="Juice ITC" pitchFamily="82" charset="0"/>
              </a:rPr>
              <a:t>India</a:t>
            </a:r>
          </a:p>
          <a:p>
            <a:r>
              <a:rPr lang="en-US" b="1" dirty="0" smtClean="0">
                <a:latin typeface="Juice ITC" pitchFamily="82" charset="0"/>
              </a:rPr>
              <a:t>Has many  domes</a:t>
            </a:r>
            <a:endParaRPr lang="en-US" b="1" dirty="0" smtClean="0">
              <a:latin typeface="Juice ITC" pitchFamily="82" charset="0"/>
            </a:endParaRPr>
          </a:p>
        </p:txBody>
      </p:sp>
      <p:pic>
        <p:nvPicPr>
          <p:cNvPr id="1028" name="Picture 4" descr="C:\Documents and Settings\student\Local Settings\Temporary Internet Files\Content.IE5\QRXN7FCN\2047-taj-mahal-wallpaper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91000"/>
            <a:ext cx="3276600" cy="24574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3352800" y="28194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Both are white and tower into the sky over 180 </a:t>
            </a:r>
            <a:r>
              <a:rPr lang="en-US" dirty="0" smtClean="0"/>
              <a:t>feet.]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Both have tons of details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Agency FB" pitchFamily="34" charset="0"/>
              </a:rPr>
              <a:t>Sydney Opera house </a:t>
            </a:r>
            <a:r>
              <a:rPr lang="en-US" sz="3200" b="1" dirty="0" smtClean="0"/>
              <a:t>VS. </a:t>
            </a:r>
            <a:r>
              <a:rPr lang="en-US" sz="3200" dirty="0" smtClean="0">
                <a:latin typeface="Baskerville Old Face" pitchFamily="18" charset="0"/>
              </a:rPr>
              <a:t>The Leaning Tower Of Pisa</a:t>
            </a:r>
            <a:endParaRPr lang="en-US" sz="3200" dirty="0">
              <a:latin typeface="Agency FB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2819400" cy="639762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 smtClean="0">
                <a:latin typeface="Agency FB" pitchFamily="34" charset="0"/>
              </a:rPr>
              <a:t>Sydney Opera Hou</a:t>
            </a:r>
            <a:r>
              <a:rPr lang="en-US" b="0" dirty="0" smtClean="0">
                <a:latin typeface="Agency FB" pitchFamily="34" charset="0"/>
              </a:rPr>
              <a:t>se</a:t>
            </a:r>
            <a:endParaRPr lang="en-US" b="0" dirty="0">
              <a:latin typeface="Agency FB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819400" cy="3951288"/>
          </a:xfrm>
        </p:spPr>
        <p:txBody>
          <a:bodyPr/>
          <a:lstStyle/>
          <a:p>
            <a:r>
              <a:rPr lang="en-US" dirty="0" smtClean="0">
                <a:latin typeface="Agency FB" pitchFamily="34" charset="0"/>
              </a:rPr>
              <a:t>Tiled roof</a:t>
            </a:r>
          </a:p>
          <a:p>
            <a:r>
              <a:rPr lang="en-US" dirty="0" smtClean="0">
                <a:latin typeface="Agency FB" pitchFamily="34" charset="0"/>
              </a:rPr>
              <a:t>220 feet tall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62600" y="1535113"/>
            <a:ext cx="3810000" cy="639762"/>
          </a:xfrm>
        </p:spPr>
        <p:txBody>
          <a:bodyPr>
            <a:normAutofit/>
          </a:bodyPr>
          <a:lstStyle/>
          <a:p>
            <a:pPr algn="ctr"/>
            <a:r>
              <a:rPr lang="en-US" b="0" dirty="0" smtClean="0">
                <a:latin typeface="Baskerville Old Face" pitchFamily="18" charset="0"/>
              </a:rPr>
              <a:t>The Leaning tower of Pisa</a:t>
            </a:r>
            <a:endParaRPr lang="en-US" b="0" dirty="0">
              <a:latin typeface="Baskerville Old Fac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3600" y="2174875"/>
            <a:ext cx="2971800" cy="3951288"/>
          </a:xfrm>
        </p:spPr>
        <p:txBody>
          <a:bodyPr/>
          <a:lstStyle/>
          <a:p>
            <a:r>
              <a:rPr lang="en-US" dirty="0" smtClean="0">
                <a:latin typeface="Baskerville Old Face" pitchFamily="18" charset="0"/>
                <a:cs typeface="Courier New" pitchFamily="49" charset="0"/>
              </a:rPr>
              <a:t>The Leaning Tower of Pisa is 183 feet </a:t>
            </a:r>
            <a:r>
              <a:rPr lang="en-US" dirty="0" smtClean="0">
                <a:latin typeface="Baskerville Old Face" pitchFamily="18" charset="0"/>
                <a:cs typeface="Courier New" pitchFamily="49" charset="0"/>
              </a:rPr>
              <a:t>tall</a:t>
            </a:r>
          </a:p>
          <a:p>
            <a:r>
              <a:rPr lang="en-US" dirty="0" smtClean="0">
                <a:latin typeface="Baskerville Old Face" pitchFamily="18" charset="0"/>
                <a:cs typeface="Courier New" pitchFamily="49" charset="0"/>
              </a:rPr>
              <a:t>Lots of </a:t>
            </a:r>
            <a:r>
              <a:rPr lang="en-US" dirty="0" err="1" smtClean="0">
                <a:latin typeface="Baskerville Old Face" pitchFamily="18" charset="0"/>
                <a:cs typeface="Courier New" pitchFamily="49" charset="0"/>
              </a:rPr>
              <a:t>colmns</a:t>
            </a:r>
            <a:r>
              <a:rPr lang="en-US" dirty="0" smtClean="0">
                <a:latin typeface="Baskerville Old Face" pitchFamily="18" charset="0"/>
                <a:cs typeface="Courier New" pitchFamily="49" charset="0"/>
              </a:rPr>
              <a:t> holding up the next floor.</a:t>
            </a:r>
            <a:endParaRPr lang="en-US" dirty="0">
              <a:latin typeface="Baskerville Old Face" pitchFamily="18" charset="0"/>
              <a:cs typeface="Courier New" pitchFamily="49" charset="0"/>
            </a:endParaRPr>
          </a:p>
        </p:txBody>
      </p:sp>
      <p:pic>
        <p:nvPicPr>
          <p:cNvPr id="1026" name="Picture 2" descr="http://f.tqn.com/y/construction/1/L/r/-/-/-/tower-of-pi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343400"/>
            <a:ext cx="2057400" cy="230428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8" name="Picture 4" descr="https://upload.wikimedia.org/wikipedia/commons/4/40/Sydney_Opera_House_Sai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3429000"/>
            <a:ext cx="3124199" cy="2065647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429000" y="2133600"/>
            <a:ext cx="167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Similarities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Both are major tourist </a:t>
            </a:r>
            <a:r>
              <a:rPr lang="en-US" sz="2400" dirty="0" smtClean="0"/>
              <a:t>attractions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243</Words>
  <Application>Microsoft Office PowerPoint</Application>
  <PresentationFormat>On-screen Show (4:3)</PresentationFormat>
  <Paragraphs>60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Architecture</vt:lpstr>
      <vt:lpstr>Taj Mahal</vt:lpstr>
      <vt:lpstr>Sydney Opera House </vt:lpstr>
      <vt:lpstr>Leaning Tower of Pisa</vt:lpstr>
      <vt:lpstr>Taj Mahal VS. The Sydney Opera House</vt:lpstr>
      <vt:lpstr>Taj Mahal VS. Leaning Tower of Pisa</vt:lpstr>
      <vt:lpstr>Sydney Opera house VS. The Leaning Tower Of Pisa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</dc:title>
  <dc:creator>Maria Stlotzfus</dc:creator>
  <cp:lastModifiedBy>Maria Stlotzfus</cp:lastModifiedBy>
  <cp:revision>10</cp:revision>
  <dcterms:created xsi:type="dcterms:W3CDTF">2016-03-18T18:43:40Z</dcterms:created>
  <dcterms:modified xsi:type="dcterms:W3CDTF">2016-04-07T18:53:08Z</dcterms:modified>
</cp:coreProperties>
</file>